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</p:sldMasterIdLst>
  <p:notesMasterIdLst>
    <p:notesMasterId r:id="rId19"/>
  </p:notesMasterIdLst>
  <p:sldIdLst>
    <p:sldId id="257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77" r:id="rId13"/>
    <p:sldId id="278" r:id="rId14"/>
    <p:sldId id="282" r:id="rId15"/>
    <p:sldId id="270" r:id="rId16"/>
    <p:sldId id="280" r:id="rId17"/>
    <p:sldId id="27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561827-0495-46C6-9254-5FA02BC30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D3412A-0C97-4CD0-94AE-AB5C83D08A6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0D2043-90C6-4CE6-A9AA-0CADB42E543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014AE7-14D5-4ACD-B42C-B029C8B46FE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1241F1-3E64-4D96-94F6-5D25E8BDC38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398EA1-F06C-4048-9E2A-4E72C563ACB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912C5-C9D3-44FD-A6BE-FFF5A3C33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271F9-14DC-4391-9D3F-70B972D90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E6F66-EDCB-4D72-9E36-7FFD21C1F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04E40-EA1B-41F5-BD2B-974135DD5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50D5D46-565A-401C-B158-FDC3B0E7E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E3194-CE20-4F71-85A8-586C65DF8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0F54C-F3F2-45BD-9B86-CF5535541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312F9-B3A6-40B6-B14B-608AE211A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82172-3C75-4F75-A982-629255FE5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19F65-F69C-48AE-913F-5DA631FA9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878C7-BCD0-4D07-B69A-978711847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8B5F2-DF14-4D70-B5FB-4B027D475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F415D-EC30-48EC-82AD-2826898CD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2B771-2FB2-4204-A432-0D5FE55D1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114C2-F90C-459D-B1C5-980B7E848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E90BE-C33E-47A5-BEAF-C7AD0EF20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0" y="2708275"/>
            <a:ext cx="9144000" cy="8747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black">
          <a:xfrm>
            <a:off x="381000" y="271463"/>
            <a:ext cx="1089025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>
            <a:spAutoFit/>
          </a:bodyPr>
          <a:lstStyle/>
          <a:p>
            <a:pPr defTabSz="957263">
              <a:defRPr/>
            </a:pPr>
            <a:r>
              <a:rPr lang="en-US" sz="21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-11113" y="-12700"/>
            <a:ext cx="9175751" cy="6870700"/>
            <a:chOff x="-7" y="-8"/>
            <a:chExt cx="5780" cy="4328"/>
          </a:xfrm>
        </p:grpSpPr>
        <p:sp>
          <p:nvSpPr>
            <p:cNvPr id="7" name="AutoShape 7"/>
            <p:cNvSpPr>
              <a:spLocks noChangeArrowheads="1"/>
            </p:cNvSpPr>
            <p:nvPr/>
          </p:nvSpPr>
          <p:spPr bwMode="gray">
            <a:xfrm>
              <a:off x="17" y="16"/>
              <a:ext cx="5729" cy="42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gray">
            <a:xfrm>
              <a:off x="-3" y="-8"/>
              <a:ext cx="295" cy="289"/>
            </a:xfrm>
            <a:custGeom>
              <a:avLst/>
              <a:gdLst>
                <a:gd name="T0" fmla="*/ 3 w 403"/>
                <a:gd name="T1" fmla="*/ 395 h 395"/>
                <a:gd name="T2" fmla="*/ 74 w 403"/>
                <a:gd name="T3" fmla="*/ 216 h 395"/>
                <a:gd name="T4" fmla="*/ 231 w 403"/>
                <a:gd name="T5" fmla="*/ 50 h 395"/>
                <a:gd name="T6" fmla="*/ 403 w 403"/>
                <a:gd name="T7" fmla="*/ 0 h 395"/>
                <a:gd name="T8" fmla="*/ 0 w 403"/>
                <a:gd name="T9" fmla="*/ 0 h 3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3" h="395">
                  <a:moveTo>
                    <a:pt x="3" y="395"/>
                  </a:moveTo>
                  <a:lnTo>
                    <a:pt x="74" y="216"/>
                  </a:lnTo>
                  <a:lnTo>
                    <a:pt x="231" y="50"/>
                  </a:lnTo>
                  <a:lnTo>
                    <a:pt x="40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gray">
            <a:xfrm>
              <a:off x="-7" y="3982"/>
              <a:ext cx="287" cy="338"/>
            </a:xfrm>
            <a:custGeom>
              <a:avLst/>
              <a:gdLst>
                <a:gd name="T0" fmla="*/ 391 w 391"/>
                <a:gd name="T1" fmla="*/ 473 h 473"/>
                <a:gd name="T2" fmla="*/ 151 w 391"/>
                <a:gd name="T3" fmla="*/ 353 h 473"/>
                <a:gd name="T4" fmla="*/ 42 w 391"/>
                <a:gd name="T5" fmla="*/ 201 h 473"/>
                <a:gd name="T6" fmla="*/ 0 w 391"/>
                <a:gd name="T7" fmla="*/ 0 h 473"/>
                <a:gd name="T8" fmla="*/ 1 w 391"/>
                <a:gd name="T9" fmla="*/ 470 h 4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1" h="473">
                  <a:moveTo>
                    <a:pt x="391" y="473"/>
                  </a:moveTo>
                  <a:lnTo>
                    <a:pt x="151" y="353"/>
                  </a:lnTo>
                  <a:lnTo>
                    <a:pt x="42" y="201"/>
                  </a:lnTo>
                  <a:lnTo>
                    <a:pt x="0" y="0"/>
                  </a:lnTo>
                  <a:lnTo>
                    <a:pt x="1" y="47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gray">
            <a:xfrm>
              <a:off x="5499" y="4026"/>
              <a:ext cx="274" cy="287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gray">
            <a:xfrm>
              <a:off x="5467" y="0"/>
              <a:ext cx="302" cy="288"/>
            </a:xfrm>
            <a:custGeom>
              <a:avLst/>
              <a:gdLst>
                <a:gd name="T0" fmla="*/ 0 w 403"/>
                <a:gd name="T1" fmla="*/ 0 h 403"/>
                <a:gd name="T2" fmla="*/ 221 w 403"/>
                <a:gd name="T3" fmla="*/ 96 h 403"/>
                <a:gd name="T4" fmla="*/ 353 w 403"/>
                <a:gd name="T5" fmla="*/ 231 h 403"/>
                <a:gd name="T6" fmla="*/ 403 w 403"/>
                <a:gd name="T7" fmla="*/ 403 h 403"/>
                <a:gd name="T8" fmla="*/ 403 w 403"/>
                <a:gd name="T9" fmla="*/ 0 h 4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3" h="403">
                  <a:moveTo>
                    <a:pt x="0" y="0"/>
                  </a:moveTo>
                  <a:lnTo>
                    <a:pt x="221" y="96"/>
                  </a:lnTo>
                  <a:lnTo>
                    <a:pt x="353" y="231"/>
                  </a:lnTo>
                  <a:lnTo>
                    <a:pt x="403" y="403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2720975"/>
            <a:ext cx="9144000" cy="817563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2176463"/>
            <a:ext cx="7086600" cy="4365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9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58396-E15E-4AB6-9072-A1A1F835B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067F3-74A0-4720-B5FA-BC85505A5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F08D4-7532-4256-83A9-598775513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640BF-9B12-435B-86BB-1E38FDD51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C151B-71CF-4DC4-AC41-D219D2E93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4AA53-250D-4FF6-AE49-DA4F971BC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3F59E-380C-4A3C-A2B5-10AAC0FB1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96B68-CC42-43CB-95D5-AC7A6FDE6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D6326-C905-46AD-B7AF-B9F251F0D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B001D-CA65-4734-B672-602C74D0B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270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270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FE299-D55E-4CB5-93EB-339C09D9D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1483D-4963-449F-93B0-78BE361B8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E9826-6C88-426C-AB1B-CFEFE9FFF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37977-FFED-46A7-8B1D-644965592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48C2B-B5E7-42D0-9AB2-5C9271ED1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CDB72-A2B4-41EF-AE62-A37F150E9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AEADF-3C97-4B00-9451-4FB523E6E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563AF966-D90B-464E-A2E2-7B95E87E7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8A8FA3B-033C-4C8B-A651-3762C9067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 descr="29641"/>
          <p:cNvSpPr>
            <a:spLocks/>
          </p:cNvSpPr>
          <p:nvPr/>
        </p:nvSpPr>
        <p:spPr bwMode="gray">
          <a:xfrm>
            <a:off x="36513" y="80963"/>
            <a:ext cx="9077325" cy="1595437"/>
          </a:xfrm>
          <a:custGeom>
            <a:avLst/>
            <a:gdLst>
              <a:gd name="T0" fmla="*/ 0 w 5718"/>
              <a:gd name="T1" fmla="*/ 756 h 1005"/>
              <a:gd name="T2" fmla="*/ 576 w 5718"/>
              <a:gd name="T3" fmla="*/ 560 h 1005"/>
              <a:gd name="T4" fmla="*/ 1403 w 5718"/>
              <a:gd name="T5" fmla="*/ 390 h 1005"/>
              <a:gd name="T6" fmla="*/ 2452 w 5718"/>
              <a:gd name="T7" fmla="*/ 314 h 1005"/>
              <a:gd name="T8" fmla="*/ 3102 w 5718"/>
              <a:gd name="T9" fmla="*/ 326 h 1005"/>
              <a:gd name="T10" fmla="*/ 4043 w 5718"/>
              <a:gd name="T11" fmla="*/ 434 h 1005"/>
              <a:gd name="T12" fmla="*/ 4944 w 5718"/>
              <a:gd name="T13" fmla="*/ 668 h 1005"/>
              <a:gd name="T14" fmla="*/ 5691 w 5718"/>
              <a:gd name="T15" fmla="*/ 971 h 1005"/>
              <a:gd name="T16" fmla="*/ 5718 w 5718"/>
              <a:gd name="T17" fmla="*/ 19 h 1005"/>
              <a:gd name="T18" fmla="*/ 9 w 5718"/>
              <a:gd name="T19" fmla="*/ 0 h 10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18" h="1005">
                <a:moveTo>
                  <a:pt x="0" y="756"/>
                </a:moveTo>
                <a:cubicBezTo>
                  <a:pt x="96" y="724"/>
                  <a:pt x="297" y="635"/>
                  <a:pt x="576" y="560"/>
                </a:cubicBezTo>
                <a:cubicBezTo>
                  <a:pt x="855" y="485"/>
                  <a:pt x="1037" y="442"/>
                  <a:pt x="1403" y="390"/>
                </a:cubicBezTo>
                <a:cubicBezTo>
                  <a:pt x="1769" y="337"/>
                  <a:pt x="2154" y="320"/>
                  <a:pt x="2452" y="314"/>
                </a:cubicBezTo>
                <a:lnTo>
                  <a:pt x="3102" y="326"/>
                </a:lnTo>
                <a:cubicBezTo>
                  <a:pt x="3367" y="346"/>
                  <a:pt x="3736" y="377"/>
                  <a:pt x="4043" y="434"/>
                </a:cubicBezTo>
                <a:cubicBezTo>
                  <a:pt x="4350" y="490"/>
                  <a:pt x="4669" y="578"/>
                  <a:pt x="4944" y="668"/>
                </a:cubicBezTo>
                <a:cubicBezTo>
                  <a:pt x="5219" y="757"/>
                  <a:pt x="5679" y="1005"/>
                  <a:pt x="5691" y="971"/>
                </a:cubicBezTo>
                <a:cubicBezTo>
                  <a:pt x="5695" y="964"/>
                  <a:pt x="5718" y="25"/>
                  <a:pt x="5718" y="19"/>
                </a:cubicBezTo>
                <a:cubicBezTo>
                  <a:pt x="5718" y="7"/>
                  <a:pt x="1198" y="4"/>
                  <a:pt x="9" y="0"/>
                </a:cubicBezTo>
              </a:path>
            </a:pathLst>
          </a:cu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4888" y="6450013"/>
            <a:ext cx="28971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r">
              <a:defRPr sz="1300" b="1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454775"/>
            <a:ext cx="9271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ctr">
              <a:defRPr sz="1300" b="1">
                <a:latin typeface="Verdana" pitchFamily="34" charset="0"/>
              </a:defRPr>
            </a:lvl1pPr>
          </a:lstStyle>
          <a:p>
            <a:pPr>
              <a:defRPr/>
            </a:pPr>
            <a:fld id="{92A5E7E9-133B-4133-87BD-0D55AC804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white">
          <a:xfrm>
            <a:off x="542925" y="53975"/>
            <a:ext cx="739298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" y="0"/>
            <a:chExt cx="8065" cy="6048"/>
          </a:xfrm>
        </p:grpSpPr>
        <p:sp>
          <p:nvSpPr>
            <p:cNvPr id="3081" name="Freeform 8"/>
            <p:cNvSpPr>
              <a:spLocks/>
            </p:cNvSpPr>
            <p:nvPr/>
          </p:nvSpPr>
          <p:spPr bwMode="gray">
            <a:xfrm>
              <a:off x="-1" y="5629"/>
              <a:ext cx="389" cy="417"/>
            </a:xfrm>
            <a:custGeom>
              <a:avLst/>
              <a:gdLst>
                <a:gd name="T0" fmla="*/ 314 w 389"/>
                <a:gd name="T1" fmla="*/ 416 h 417"/>
                <a:gd name="T2" fmla="*/ 389 w 389"/>
                <a:gd name="T3" fmla="*/ 417 h 417"/>
                <a:gd name="T4" fmla="*/ 158 w 389"/>
                <a:gd name="T5" fmla="*/ 297 h 417"/>
                <a:gd name="T6" fmla="*/ 39 w 389"/>
                <a:gd name="T7" fmla="*/ 179 h 417"/>
                <a:gd name="T8" fmla="*/ 0 w 389"/>
                <a:gd name="T9" fmla="*/ 0 h 417"/>
                <a:gd name="T10" fmla="*/ 1 w 389"/>
                <a:gd name="T11" fmla="*/ 417 h 4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9" h="417">
                  <a:moveTo>
                    <a:pt x="314" y="416"/>
                  </a:moveTo>
                  <a:lnTo>
                    <a:pt x="389" y="417"/>
                  </a:lnTo>
                  <a:lnTo>
                    <a:pt x="158" y="297"/>
                  </a:lnTo>
                  <a:lnTo>
                    <a:pt x="39" y="179"/>
                  </a:lnTo>
                  <a:lnTo>
                    <a:pt x="0" y="0"/>
                  </a:lnTo>
                  <a:lnTo>
                    <a:pt x="1" y="417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2" name="Freeform 9"/>
            <p:cNvSpPr>
              <a:spLocks/>
            </p:cNvSpPr>
            <p:nvPr/>
          </p:nvSpPr>
          <p:spPr bwMode="gray">
            <a:xfrm>
              <a:off x="7701" y="5645"/>
              <a:ext cx="363" cy="403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3" name="AutoShape 10"/>
            <p:cNvSpPr>
              <a:spLocks noChangeArrowheads="1"/>
            </p:cNvSpPr>
            <p:nvPr/>
          </p:nvSpPr>
          <p:spPr bwMode="gray">
            <a:xfrm>
              <a:off x="26" y="42"/>
              <a:ext cx="8012" cy="59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4" name="Freeform 11"/>
            <p:cNvSpPr>
              <a:spLocks/>
            </p:cNvSpPr>
            <p:nvPr/>
          </p:nvSpPr>
          <p:spPr bwMode="gray">
            <a:xfrm>
              <a:off x="-1" y="13"/>
              <a:ext cx="405" cy="441"/>
            </a:xfrm>
            <a:custGeom>
              <a:avLst/>
              <a:gdLst>
                <a:gd name="T0" fmla="*/ 2 w 405"/>
                <a:gd name="T1" fmla="*/ 441 h 441"/>
                <a:gd name="T2" fmla="*/ 107 w 405"/>
                <a:gd name="T3" fmla="*/ 175 h 441"/>
                <a:gd name="T4" fmla="*/ 387 w 405"/>
                <a:gd name="T5" fmla="*/ 0 h 441"/>
                <a:gd name="T6" fmla="*/ 1 w 405"/>
                <a:gd name="T7" fmla="*/ 0 h 4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5" h="441">
                  <a:moveTo>
                    <a:pt x="2" y="441"/>
                  </a:moveTo>
                  <a:cubicBezTo>
                    <a:pt x="19" y="397"/>
                    <a:pt x="0" y="345"/>
                    <a:pt x="107" y="175"/>
                  </a:cubicBezTo>
                  <a:cubicBezTo>
                    <a:pt x="214" y="6"/>
                    <a:pt x="405" y="16"/>
                    <a:pt x="387" y="0"/>
                  </a:cubicBezTo>
                  <a:lnTo>
                    <a:pt x="1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5" name="Freeform 12"/>
            <p:cNvSpPr>
              <a:spLocks/>
            </p:cNvSpPr>
            <p:nvPr/>
          </p:nvSpPr>
          <p:spPr bwMode="gray">
            <a:xfrm>
              <a:off x="7588" y="0"/>
              <a:ext cx="470" cy="483"/>
            </a:xfrm>
            <a:custGeom>
              <a:avLst/>
              <a:gdLst>
                <a:gd name="T0" fmla="*/ 0 w 470"/>
                <a:gd name="T1" fmla="*/ 4 h 483"/>
                <a:gd name="T2" fmla="*/ 342 w 470"/>
                <a:gd name="T3" fmla="*/ 150 h 483"/>
                <a:gd name="T4" fmla="*/ 470 w 470"/>
                <a:gd name="T5" fmla="*/ 461 h 483"/>
                <a:gd name="T6" fmla="*/ 470 w 470"/>
                <a:gd name="T7" fmla="*/ 0 h 4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70" h="483">
                  <a:moveTo>
                    <a:pt x="0" y="4"/>
                  </a:moveTo>
                  <a:cubicBezTo>
                    <a:pt x="57" y="28"/>
                    <a:pt x="264" y="74"/>
                    <a:pt x="342" y="150"/>
                  </a:cubicBezTo>
                  <a:cubicBezTo>
                    <a:pt x="450" y="275"/>
                    <a:pt x="452" y="483"/>
                    <a:pt x="470" y="461"/>
                  </a:cubicBezTo>
                  <a:lnTo>
                    <a:pt x="470" y="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80" name="Line 13"/>
          <p:cNvSpPr>
            <a:spLocks noChangeShapeType="1"/>
          </p:cNvSpPr>
          <p:nvPr/>
        </p:nvSpPr>
        <p:spPr bwMode="gray">
          <a:xfrm>
            <a:off x="323850" y="6500813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dt="0"/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>
          <a:solidFill>
            <a:schemeClr val="tx1"/>
          </a:solidFill>
          <a:latin typeface="+mj-lt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j-lt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j-lt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NHAC%20THIEU%20NHI\CO%20THAY.MP3" TargetMode="External"/><Relationship Id="rId6" Type="http://schemas.openxmlformats.org/officeDocument/2006/relationships/image" Target="../media/image21.wmf"/><Relationship Id="rId5" Type="http://schemas.openxmlformats.org/officeDocument/2006/relationships/image" Target="../media/image20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57200" y="1524000"/>
            <a:ext cx="815340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0322" dir="20493903" algn="ctr" rotWithShape="0">
              <a:srgbClr val="FFFF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TẬP </a:t>
            </a: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LÀM VĂN</a:t>
            </a: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228600" y="2895600"/>
            <a:ext cx="81534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TRẢ BÀI VĂN MIÊU TẢ CON VẬT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48000" y="5410200"/>
            <a:ext cx="3581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0000FF"/>
                </a:solidFill>
              </a:rPr>
              <a:t>KHỐI 4</a:t>
            </a:r>
            <a:endParaRPr lang="vi-VN" sz="4400" b="1">
              <a:solidFill>
                <a:srgbClr val="0000FF"/>
              </a:solidFill>
            </a:endParaRP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-304800" y="4572000"/>
            <a:ext cx="3505200" cy="2209800"/>
            <a:chOff x="2256" y="1536"/>
            <a:chExt cx="1176" cy="744"/>
          </a:xfrm>
        </p:grpSpPr>
        <p:pic>
          <p:nvPicPr>
            <p:cNvPr id="7177" name="Picture 6" descr="pretty_flower_purple_hb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78" name="Group 7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7179" name="Picture 8" descr="pretty_flower_red_hb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0" name="Picture 9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1" name="Picture 10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7174" name="plant"/>
          <p:cNvSpPr>
            <a:spLocks noEditPoints="1" noChangeArrowheads="1"/>
          </p:cNvSpPr>
          <p:nvPr/>
        </p:nvSpPr>
        <p:spPr bwMode="auto">
          <a:xfrm rot="5400000">
            <a:off x="6591300" y="4381500"/>
            <a:ext cx="4114800" cy="76200"/>
          </a:xfrm>
          <a:custGeom>
            <a:avLst/>
            <a:gdLst>
              <a:gd name="T0" fmla="*/ 0 w 21600"/>
              <a:gd name="T1" fmla="*/ 0 h 21600"/>
              <a:gd name="T2" fmla="*/ 2057400 w 21600"/>
              <a:gd name="T3" fmla="*/ 0 h 21600"/>
              <a:gd name="T4" fmla="*/ 4114800 w 21600"/>
              <a:gd name="T5" fmla="*/ 0 h 21600"/>
              <a:gd name="T6" fmla="*/ 4114800 w 21600"/>
              <a:gd name="T7" fmla="*/ 38100 h 21600"/>
              <a:gd name="T8" fmla="*/ 4114800 w 21600"/>
              <a:gd name="T9" fmla="*/ 76200 h 21600"/>
              <a:gd name="T10" fmla="*/ 2057400 w 21600"/>
              <a:gd name="T11" fmla="*/ 76200 h 21600"/>
              <a:gd name="T12" fmla="*/ 0 w 21600"/>
              <a:gd name="T13" fmla="*/ 76200 h 21600"/>
              <a:gd name="T14" fmla="*/ 0 w 21600"/>
              <a:gd name="T15" fmla="*/ 381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175" name="Picture 12" descr="_DK8_1LA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72400" y="5562600"/>
            <a:ext cx="91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plant"/>
          <p:cNvSpPr>
            <a:spLocks noEditPoints="1" noChangeArrowheads="1"/>
          </p:cNvSpPr>
          <p:nvPr/>
        </p:nvSpPr>
        <p:spPr bwMode="auto">
          <a:xfrm rot="10800000">
            <a:off x="3657600" y="6324600"/>
            <a:ext cx="5181600" cy="76200"/>
          </a:xfrm>
          <a:custGeom>
            <a:avLst/>
            <a:gdLst>
              <a:gd name="T0" fmla="*/ 0 w 21600"/>
              <a:gd name="T1" fmla="*/ 0 h 21600"/>
              <a:gd name="T2" fmla="*/ 2590800 w 21600"/>
              <a:gd name="T3" fmla="*/ 0 h 21600"/>
              <a:gd name="T4" fmla="*/ 5181600 w 21600"/>
              <a:gd name="T5" fmla="*/ 0 h 21600"/>
              <a:gd name="T6" fmla="*/ 5181600 w 21600"/>
              <a:gd name="T7" fmla="*/ 38100 h 21600"/>
              <a:gd name="T8" fmla="*/ 5181600 w 21600"/>
              <a:gd name="T9" fmla="*/ 76200 h 21600"/>
              <a:gd name="T10" fmla="*/ 2590800 w 21600"/>
              <a:gd name="T11" fmla="*/ 76200 h 21600"/>
              <a:gd name="T12" fmla="*/ 0 w 21600"/>
              <a:gd name="T13" fmla="*/ 76200 h 21600"/>
              <a:gd name="T14" fmla="*/ 0 w 21600"/>
              <a:gd name="T15" fmla="*/ 381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100 w 21600"/>
              <a:gd name="T25" fmla="*/ 10092 h 21600"/>
              <a:gd name="T26" fmla="*/ 14545 w 21600"/>
              <a:gd name="T27" fmla="*/ 1357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3" name="Group 33"/>
          <p:cNvGraphicFramePr>
            <a:graphicFrameLocks noGrp="1"/>
          </p:cNvGraphicFramePr>
          <p:nvPr/>
        </p:nvGraphicFramePr>
        <p:xfrm>
          <a:off x="381000" y="1752600"/>
          <a:ext cx="8458200" cy="4303713"/>
        </p:xfrm>
        <a:graphic>
          <a:graphicData uri="http://schemas.openxmlformats.org/drawingml/2006/table">
            <a:tbl>
              <a:tblPr/>
              <a:tblGrid>
                <a:gridCol w="3657600"/>
                <a:gridCol w="4800600"/>
              </a:tblGrid>
              <a:tr h="7011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Lỗi sai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Sửa lại cho đúng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2035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4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4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03" name="WordArt 19"/>
          <p:cNvSpPr>
            <a:spLocks noChangeArrowheads="1" noChangeShapeType="1" noTextEdit="1"/>
          </p:cNvSpPr>
          <p:nvPr/>
        </p:nvSpPr>
        <p:spPr bwMode="auto">
          <a:xfrm>
            <a:off x="1981200" y="457200"/>
            <a:ext cx="3810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Dùng từ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533400" y="2514600"/>
            <a:ext cx="3124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Con mèo nhà em trông  thấy ghét</a:t>
            </a:r>
            <a:r>
              <a:rPr lang="en-US" sz="2800"/>
              <a:t>.</a:t>
            </a:r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 flipV="1">
            <a:off x="1651000" y="3390900"/>
            <a:ext cx="1371600" cy="381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4267200" y="251460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“thấy ghét”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381000" y="3810000"/>
            <a:ext cx="3581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Bộ lông chú chó nhà em bóng lộn.</a:t>
            </a:r>
          </a:p>
        </p:txBody>
      </p:sp>
      <p:sp>
        <p:nvSpPr>
          <p:cNvPr id="20504" name="Line 24"/>
          <p:cNvSpPr>
            <a:spLocks noChangeShapeType="1"/>
          </p:cNvSpPr>
          <p:nvPr/>
        </p:nvSpPr>
        <p:spPr bwMode="auto">
          <a:xfrm>
            <a:off x="1066800" y="4648200"/>
            <a:ext cx="12954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4114800" y="40386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mượt mà</a:t>
            </a: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533400" y="4953000"/>
            <a:ext cx="2895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Trông nó thật hung.</a:t>
            </a:r>
          </a:p>
        </p:txBody>
      </p:sp>
      <p:sp>
        <p:nvSpPr>
          <p:cNvPr id="20507" name="Line 27"/>
          <p:cNvSpPr>
            <a:spLocks noChangeShapeType="1"/>
          </p:cNvSpPr>
          <p:nvPr/>
        </p:nvSpPr>
        <p:spPr bwMode="auto">
          <a:xfrm flipV="1">
            <a:off x="596900" y="5842000"/>
            <a:ext cx="838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4114800" y="52578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hung dữ</a:t>
            </a: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4191000" y="29718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đáng yêu ,</a:t>
            </a:r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5943600" y="2971800"/>
            <a:ext cx="205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dễ thương</a:t>
            </a: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5562600" y="40513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, bóng mượt </a:t>
            </a: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5537200" y="52578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, dữ tợn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0" grpId="0"/>
      <p:bldP spid="20501" grpId="0" animBg="1"/>
      <p:bldP spid="20502" grpId="0"/>
      <p:bldP spid="20503" grpId="0"/>
      <p:bldP spid="20504" grpId="0" animBg="1"/>
      <p:bldP spid="20505" grpId="0"/>
      <p:bldP spid="20506" grpId="0"/>
      <p:bldP spid="20507" grpId="0" animBg="1"/>
      <p:bldP spid="20508" grpId="0"/>
      <p:bldP spid="20509" grpId="0"/>
      <p:bldP spid="20510" grpId="0"/>
      <p:bldP spid="20511" grpId="0"/>
      <p:bldP spid="205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32" name="Group 28"/>
          <p:cNvGraphicFramePr>
            <a:graphicFrameLocks noGrp="1"/>
          </p:cNvGraphicFramePr>
          <p:nvPr/>
        </p:nvGraphicFramePr>
        <p:xfrm>
          <a:off x="457200" y="1143000"/>
          <a:ext cx="8382000" cy="4983163"/>
        </p:xfrm>
        <a:graphic>
          <a:graphicData uri="http://schemas.openxmlformats.org/drawingml/2006/table">
            <a:tbl>
              <a:tblPr/>
              <a:tblGrid>
                <a:gridCol w="3886200"/>
                <a:gridCol w="44958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Lỗi sai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Sửa lại cho đúng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409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7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27" name="WordArt 19"/>
          <p:cNvSpPr>
            <a:spLocks noChangeArrowheads="1" noChangeShapeType="1" noTextEdit="1"/>
          </p:cNvSpPr>
          <p:nvPr/>
        </p:nvSpPr>
        <p:spPr bwMode="auto">
          <a:xfrm>
            <a:off x="2133600" y="304800"/>
            <a:ext cx="3962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Câu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609600" y="2209800"/>
            <a:ext cx="312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Con mèo nhà em, nó thích ăn vụng</a:t>
            </a:r>
            <a:r>
              <a:rPr lang="en-US" sz="2400"/>
              <a:t>.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609600" y="3733800"/>
            <a:ext cx="2895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Mỗi sáng, gáy đánh thức mọi người dậy.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533400" y="4876800"/>
            <a:ext cx="365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Chân chú chó nhà em có bốn ngón không giống như chân người.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4419600" y="2057400"/>
            <a:ext cx="396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Con mèo nhà em thích ăn vụng</a:t>
            </a:r>
            <a:r>
              <a:rPr lang="en-US" sz="2400"/>
              <a:t>.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4572000" y="3505200"/>
            <a:ext cx="3886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Mỗi sáng, chú gáy đánh thức mọi người dậy.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4343400" y="5029200"/>
            <a:ext cx="4495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400" b="1"/>
              <a:t>Chân của chú có bốn ngón xinh xinh.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" grpId="0"/>
      <p:bldP spid="21525" grpId="0"/>
      <p:bldP spid="21526" grpId="0"/>
      <p:bldP spid="21527" grpId="0"/>
      <p:bldP spid="21528" grpId="0"/>
      <p:bldP spid="215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371600" y="2590800"/>
            <a:ext cx="236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000000"/>
                </a:solidFill>
              </a:rPr>
              <a:t>Luyện đọc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86200" y="2895600"/>
            <a:ext cx="10668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4876800" y="2819400"/>
            <a:ext cx="0" cy="3581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334000" y="26670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000000"/>
                </a:solidFill>
              </a:rPr>
              <a:t>Tìm hiểu bài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3124200"/>
            <a:ext cx="533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</a:rPr>
              <a:t>     </a:t>
            </a:r>
            <a:r>
              <a:rPr lang="en-US" sz="2400" b="1">
                <a:solidFill>
                  <a:srgbClr val="000000"/>
                </a:solidFill>
              </a:rPr>
              <a:t>Ai ơi đã </a:t>
            </a:r>
            <a:r>
              <a:rPr lang="en-US" sz="2400" b="1">
                <a:solidFill>
                  <a:srgbClr val="0000CC"/>
                </a:solidFill>
              </a:rPr>
              <a:t>quyết </a:t>
            </a:r>
            <a:r>
              <a:rPr lang="en-US" sz="2400" b="1">
                <a:solidFill>
                  <a:srgbClr val="000000"/>
                </a:solidFill>
              </a:rPr>
              <a:t>thì </a:t>
            </a:r>
            <a:r>
              <a:rPr lang="en-US" sz="2400" b="1">
                <a:solidFill>
                  <a:srgbClr val="0000CC"/>
                </a:solidFill>
              </a:rPr>
              <a:t>hành</a:t>
            </a:r>
          </a:p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0000"/>
                </a:solidFill>
              </a:rPr>
              <a:t>Đã đan thì </a:t>
            </a:r>
            <a:r>
              <a:rPr lang="en-US" sz="2400" b="1">
                <a:solidFill>
                  <a:srgbClr val="0000CC"/>
                </a:solidFill>
              </a:rPr>
              <a:t>lận tròn vành</a:t>
            </a:r>
            <a:r>
              <a:rPr lang="en-US" sz="2400" b="1">
                <a:solidFill>
                  <a:srgbClr val="000000"/>
                </a:solidFill>
              </a:rPr>
              <a:t> mới thôi!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81000" y="4419600"/>
            <a:ext cx="4191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</a:rPr>
              <a:t>      </a:t>
            </a:r>
            <a:r>
              <a:rPr lang="en-US" sz="2800" b="1">
                <a:solidFill>
                  <a:srgbClr val="000000"/>
                </a:solidFill>
              </a:rPr>
              <a:t>Người có </a:t>
            </a:r>
            <a:r>
              <a:rPr lang="en-US" sz="2800" b="1">
                <a:solidFill>
                  <a:srgbClr val="0000CC"/>
                </a:solidFill>
              </a:rPr>
              <a:t>chí</a:t>
            </a:r>
            <a:r>
              <a:rPr lang="en-US" sz="2800" b="1">
                <a:solidFill>
                  <a:srgbClr val="000000"/>
                </a:solidFill>
              </a:rPr>
              <a:t> thì </a:t>
            </a:r>
            <a:r>
              <a:rPr lang="en-US" sz="2800" b="1">
                <a:solidFill>
                  <a:srgbClr val="0000CC"/>
                </a:solidFill>
              </a:rPr>
              <a:t>nên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</a:rPr>
              <a:t>     Nhà có </a:t>
            </a:r>
            <a:r>
              <a:rPr lang="en-US" sz="2800" b="1">
                <a:solidFill>
                  <a:srgbClr val="0000CC"/>
                </a:solidFill>
              </a:rPr>
              <a:t>nền</a:t>
            </a:r>
            <a:r>
              <a:rPr lang="en-US" sz="2800" b="1">
                <a:solidFill>
                  <a:srgbClr val="000000"/>
                </a:solidFill>
              </a:rPr>
              <a:t> thì </a:t>
            </a:r>
            <a:r>
              <a:rPr lang="en-US" sz="2800" b="1">
                <a:solidFill>
                  <a:srgbClr val="0000CC"/>
                </a:solidFill>
              </a:rPr>
              <a:t>vững</a:t>
            </a:r>
            <a:r>
              <a:rPr lang="en-US" sz="2800" b="1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0" y="5791200"/>
            <a:ext cx="50292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b="1">
                <a:solidFill>
                  <a:srgbClr val="0000CC"/>
                </a:solidFill>
              </a:rPr>
              <a:t>Chớ thấy</a:t>
            </a:r>
            <a:r>
              <a:rPr lang="en-US" sz="2600" b="1">
                <a:solidFill>
                  <a:srgbClr val="000000"/>
                </a:solidFill>
              </a:rPr>
              <a:t> sóng cả mà </a:t>
            </a:r>
            <a:r>
              <a:rPr lang="en-US" sz="2600" b="1">
                <a:solidFill>
                  <a:srgbClr val="0000CC"/>
                </a:solidFill>
              </a:rPr>
              <a:t>rã</a:t>
            </a:r>
            <a:r>
              <a:rPr lang="en-US" sz="2600" b="1">
                <a:solidFill>
                  <a:srgbClr val="000000"/>
                </a:solidFill>
              </a:rPr>
              <a:t> tay chèo.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295400" y="304800"/>
            <a:ext cx="7239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</a:rPr>
              <a:t>Thứ tư ngày 3 tháng 11 năm 2010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3200" b="1" u="sng">
                <a:solidFill>
                  <a:schemeClr val="hlink"/>
                </a:solidFill>
              </a:rPr>
              <a:t>Tập đọc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219200" y="1600200"/>
            <a:ext cx="754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/>
              <a:t>Tiết 22: </a:t>
            </a:r>
            <a:r>
              <a:rPr lang="en-US" sz="5400" b="1"/>
              <a:t>Có chí thì nên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5181600" y="327660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- nên,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6096000" y="3276600"/>
            <a:ext cx="1044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hành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5181600" y="3886200"/>
            <a:ext cx="1022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- lận,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096000" y="3886200"/>
            <a:ext cx="804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keo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5257800" y="4419600"/>
            <a:ext cx="904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- cả,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6096000" y="4419600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rã</a:t>
            </a:r>
          </a:p>
        </p:txBody>
      </p:sp>
      <p:pic>
        <p:nvPicPr>
          <p:cNvPr id="18449" name="Picture 17" descr="5370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9166" r="8333"/>
          <a:stretch>
            <a:fillRect/>
          </a:stretch>
        </p:blipFill>
        <p:spPr bwMode="auto">
          <a:xfrm>
            <a:off x="-609600" y="-609600"/>
            <a:ext cx="10591800" cy="794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0" name="WordArt 18"/>
          <p:cNvSpPr>
            <a:spLocks noChangeArrowheads="1" noChangeShapeType="1" noTextEdit="1"/>
          </p:cNvSpPr>
          <p:nvPr/>
        </p:nvSpPr>
        <p:spPr bwMode="auto">
          <a:xfrm>
            <a:off x="1143000" y="2590800"/>
            <a:ext cx="68580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Học tập những bài văn hay</a:t>
            </a:r>
            <a:endParaRPr lang="en-US" sz="3600" b="1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8451" name="Picture 23" descr="logo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676400"/>
            <a:ext cx="914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LOG"/>
          <p:cNvPicPr>
            <a:picLocks noChangeAspect="1" noChangeArrowheads="1"/>
          </p:cNvPicPr>
          <p:nvPr>
            <p:ph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2563813"/>
            <a:ext cx="9144000" cy="4294187"/>
          </a:xfrm>
          <a:noFill/>
        </p:spPr>
      </p:pic>
      <p:pic>
        <p:nvPicPr>
          <p:cNvPr id="19459" name="Picture 3" descr="j02321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048000"/>
            <a:ext cx="26511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562600" y="609600"/>
            <a:ext cx="2514600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solidFill>
                <a:srgbClr val="FFFF99"/>
              </a:solidFill>
            </a:endParaRPr>
          </a:p>
        </p:txBody>
      </p:sp>
      <p:sp>
        <p:nvSpPr>
          <p:cNvPr id="19461" name="AutoShape 6"/>
          <p:cNvSpPr>
            <a:spLocks noChangeArrowheads="1"/>
          </p:cNvSpPr>
          <p:nvPr/>
        </p:nvSpPr>
        <p:spPr bwMode="auto">
          <a:xfrm>
            <a:off x="533400" y="0"/>
            <a:ext cx="8610600" cy="3276600"/>
          </a:xfrm>
          <a:prstGeom prst="cloudCallout">
            <a:avLst>
              <a:gd name="adj1" fmla="val -52347"/>
              <a:gd name="adj2" fmla="val 4113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462" name="WordArt 8"/>
          <p:cNvSpPr>
            <a:spLocks noChangeArrowheads="1" noChangeShapeType="1" noTextEdit="1"/>
          </p:cNvSpPr>
          <p:nvPr/>
        </p:nvSpPr>
        <p:spPr bwMode="auto">
          <a:xfrm>
            <a:off x="2036763" y="609600"/>
            <a:ext cx="5876925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b="1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prstShdw prst="shdw17" dist="17961" dir="13500000">
                  <a:srgbClr val="990000"/>
                </a:prstShdw>
              </a:effectLst>
              <a:latin typeface="Arial"/>
              <a:cs typeface="Arial"/>
            </a:endParaRPr>
          </a:p>
          <a:p>
            <a:pPr algn="ctr"/>
            <a:r>
              <a:rPr lang="en-US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7" dist="17961" dir="13500000">
                    <a:srgbClr val="990000"/>
                  </a:prstShdw>
                </a:effectLst>
                <a:latin typeface="Arial"/>
                <a:cs typeface="Arial"/>
              </a:rPr>
              <a:t>Củng cố</a:t>
            </a:r>
          </a:p>
        </p:txBody>
      </p:sp>
      <p:sp>
        <p:nvSpPr>
          <p:cNvPr id="19463" name="WordArt 9"/>
          <p:cNvSpPr>
            <a:spLocks noChangeArrowheads="1" noChangeShapeType="1" noTextEdit="1"/>
          </p:cNvSpPr>
          <p:nvPr/>
        </p:nvSpPr>
        <p:spPr bwMode="auto">
          <a:xfrm>
            <a:off x="1490663" y="609600"/>
            <a:ext cx="4219575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Hoạt động 3:</a:t>
            </a:r>
            <a:endParaRPr lang="en-US" sz="32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3"/>
          <p:cNvSpPr>
            <a:spLocks noChangeArrowheads="1" noChangeShapeType="1" noTextEdit="1"/>
          </p:cNvSpPr>
          <p:nvPr/>
        </p:nvSpPr>
        <p:spPr bwMode="auto">
          <a:xfrm>
            <a:off x="2195513" y="476250"/>
            <a:ext cx="5029200" cy="15049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Dặn dò</a:t>
            </a:r>
          </a:p>
        </p:txBody>
      </p:sp>
      <p:pic>
        <p:nvPicPr>
          <p:cNvPr id="30724" name="Picture 4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0"/>
            <a:ext cx="19081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081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1181071cimzwdep7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2286000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1181071cimzwdep7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362200"/>
            <a:ext cx="857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2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4953000"/>
            <a:ext cx="19081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3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5105400"/>
            <a:ext cx="19081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4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5105400"/>
            <a:ext cx="19081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5" descr="FIREWRK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029200"/>
            <a:ext cx="1908175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828800" y="2514600"/>
            <a:ext cx="6016625" cy="2014538"/>
            <a:chOff x="1872" y="1584"/>
            <a:chExt cx="3790" cy="1269"/>
          </a:xfrm>
        </p:grpSpPr>
        <p:sp>
          <p:nvSpPr>
            <p:cNvPr id="20492" name="Text Box 2"/>
            <p:cNvSpPr txBox="1">
              <a:spLocks noChangeArrowheads="1"/>
            </p:cNvSpPr>
            <p:nvPr/>
          </p:nvSpPr>
          <p:spPr bwMode="auto">
            <a:xfrm>
              <a:off x="1872" y="1584"/>
              <a:ext cx="3790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/>
                <a:t>    Xem lại bài văn đã làm.</a:t>
              </a:r>
            </a:p>
            <a:p>
              <a:pPr>
                <a:spcBef>
                  <a:spcPct val="50000"/>
                </a:spcBef>
              </a:pPr>
              <a:r>
                <a:rPr lang="en-US" sz="3600" b="1"/>
                <a:t>    Chuẩn bị bài: Điền vào giấy tờ in sẵn.</a:t>
              </a:r>
            </a:p>
          </p:txBody>
        </p:sp>
        <p:pic>
          <p:nvPicPr>
            <p:cNvPr id="20493" name="Picture 16" descr="arrowball-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72" y="1632"/>
              <a:ext cx="36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4" name="Picture 17" descr="arrowball-1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872" y="2160"/>
              <a:ext cx="360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8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pe03254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754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0004-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850" y="4292600"/>
            <a:ext cx="8636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0004-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01013" y="4508500"/>
            <a:ext cx="8636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 descr="0004-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1725" y="5300663"/>
            <a:ext cx="8636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CO T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987675" y="11969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  <p:sndAc>
      <p:stSnd>
        <p:snd r:embed="rId4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381" fill="hold"/>
                                        <p:tgtEl>
                                          <p:spTgt spid="286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defTabSz="957263"/>
            <a:r>
              <a:rPr lang="en-US" smtClean="0">
                <a:latin typeface="Arial" charset="0"/>
              </a:rPr>
              <a:t>www.themegallery.com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447800" y="34290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490663" y="5105400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553200" y="6521450"/>
            <a:ext cx="2362200" cy="346075"/>
          </a:xfrm>
          <a:prstGeom prst="rect">
            <a:avLst/>
          </a:prstGeom>
          <a:solidFill>
            <a:srgbClr val="EAEAEA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600"/>
          </a:p>
        </p:txBody>
      </p:sp>
      <p:sp>
        <p:nvSpPr>
          <p:cNvPr id="8198" name="WordArt 6"/>
          <p:cNvSpPr>
            <a:spLocks noChangeArrowheads="1" noChangeShapeType="1" noTextEdit="1"/>
          </p:cNvSpPr>
          <p:nvPr/>
        </p:nvSpPr>
        <p:spPr bwMode="auto">
          <a:xfrm>
            <a:off x="1600200" y="1219200"/>
            <a:ext cx="5715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1. Nhận xét chung kết quả bài làm của lớp.</a:t>
            </a:r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1524000" y="2743200"/>
            <a:ext cx="6081713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66FF"/>
                </a:solidFill>
                <a:latin typeface="Arial"/>
                <a:cs typeface="Arial"/>
              </a:rPr>
              <a:t>2.Hướng dẫn học sinh sửa bài.</a:t>
            </a:r>
            <a:endParaRPr lang="en-US" sz="24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66FF"/>
              </a:solidFill>
              <a:latin typeface="Arial"/>
              <a:cs typeface="Arial"/>
            </a:endParaRPr>
          </a:p>
        </p:txBody>
      </p:sp>
      <p:pic>
        <p:nvPicPr>
          <p:cNvPr id="10248" name="Picture 8" descr="gau hoc ba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3657600"/>
            <a:ext cx="24590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WordArt 10"/>
          <p:cNvSpPr>
            <a:spLocks noChangeArrowheads="1" noChangeShapeType="1" noTextEdit="1"/>
          </p:cNvSpPr>
          <p:nvPr/>
        </p:nvSpPr>
        <p:spPr bwMode="auto">
          <a:xfrm>
            <a:off x="1600200" y="4419600"/>
            <a:ext cx="7162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3. Hướng dẫn học tập những bài văn hay.</a:t>
            </a:r>
            <a:endParaRPr lang="en-US" sz="2400" b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newsflash/>
    <p:sndAc>
      <p:stSnd>
        <p:snd r:embed="rId2" name="nhac ra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381000" y="0"/>
            <a:ext cx="8351838" cy="2362200"/>
          </a:xfrm>
          <a:prstGeom prst="wedgeEllipseCallout">
            <a:avLst>
              <a:gd name="adj1" fmla="val -7745"/>
              <a:gd name="adj2" fmla="val -49394"/>
            </a:avLst>
          </a:prstGeom>
          <a:noFill/>
          <a:ln w="9525">
            <a:solidFill>
              <a:srgbClr val="0099FF"/>
            </a:solidFill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99FF"/>
            </a:extrusionClr>
          </a:sp3d>
        </p:spPr>
        <p:txBody>
          <a:bodyPr>
            <a:flatTx/>
          </a:bodyPr>
          <a:lstStyle/>
          <a:p>
            <a:pPr algn="ctr">
              <a:defRPr/>
            </a:pPr>
            <a:endParaRPr lang="en-US" sz="36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04800" y="2286000"/>
            <a:ext cx="43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0322" dir="20493903" algn="ctr" rotWithShape="0">
              <a:srgbClr val="FFFF00"/>
            </a:outerShdw>
          </a:effectLst>
        </p:spPr>
        <p:txBody>
          <a:bodyPr anchor="ctr"/>
          <a:lstStyle/>
          <a:p>
            <a:pPr>
              <a:buFont typeface="Wingdings" pitchFamily="2" charset="2"/>
              <a:buChar char="v"/>
              <a:defRPr/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Ưu điểm:</a:t>
            </a:r>
          </a:p>
          <a:p>
            <a:pPr>
              <a:buFont typeface="Wingdings" pitchFamily="2" charset="2"/>
              <a:buNone/>
              <a:defRPr/>
            </a:pP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81000" y="3048000"/>
            <a:ext cx="815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0322" dir="20493903" algn="ctr" rotWithShape="0">
              <a:srgbClr val="FFFF00"/>
            </a:outerShdw>
          </a:effectLst>
        </p:spPr>
        <p:txBody>
          <a:bodyPr anchor="ctr"/>
          <a:lstStyle/>
          <a:p>
            <a:pPr>
              <a:buFont typeface="Wingdings" pitchFamily="2" charset="2"/>
              <a:buNone/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- Xác định đúng yêu cầu đề bài.</a:t>
            </a:r>
          </a:p>
          <a:p>
            <a:pPr>
              <a:buFontTx/>
              <a:buChar char="-"/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Viết đúng, đầy đủ nội dung của bài. Có đủ 3 phần: mở  bài, thân bài, kết bài.</a:t>
            </a:r>
          </a:p>
          <a:p>
            <a:pPr>
              <a:buFontTx/>
              <a:buChar char="-"/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Một số bài có hình ảnh so sánh, nhân hoá sinh động.</a:t>
            </a:r>
          </a:p>
          <a:p>
            <a:pPr>
              <a:buFontTx/>
              <a:buChar char="-"/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Trình bày chữ viết sạch sẽ, cẩn thận.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04800" y="4953000"/>
            <a:ext cx="2971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0322" dir="20493903" algn="ctr" rotWithShape="0">
              <a:srgbClr val="FFFF00"/>
            </a:outerShdw>
          </a:effectLst>
        </p:spPr>
        <p:txBody>
          <a:bodyPr anchor="ctr"/>
          <a:lstStyle/>
          <a:p>
            <a:pPr>
              <a:buFont typeface="Wingdings" pitchFamily="2" charset="2"/>
              <a:buChar char="v"/>
              <a:defRPr/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Tồn tại:</a:t>
            </a:r>
          </a:p>
          <a:p>
            <a:pPr>
              <a:buFont typeface="Wingdings" pitchFamily="2" charset="2"/>
              <a:buNone/>
              <a:defRPr/>
            </a:pP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>
              <a:buFont typeface="Wingdings" pitchFamily="2" charset="2"/>
              <a:buNone/>
              <a:defRPr/>
            </a:pPr>
            <a:endParaRPr lang="en-US" sz="2800" b="1"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81000" y="5257800"/>
            <a:ext cx="815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0322" dir="20493903" algn="ctr" rotWithShape="0">
              <a:srgbClr val="FFFF00"/>
            </a:outerShdw>
          </a:effectLst>
        </p:spPr>
        <p:txBody>
          <a:bodyPr anchor="ctr"/>
          <a:lstStyle/>
          <a:p>
            <a:pPr>
              <a:buFontTx/>
              <a:buChar char="-"/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Cách sử dụng dấu câu chưa chính xác.</a:t>
            </a:r>
          </a:p>
          <a:p>
            <a:pPr>
              <a:buFontTx/>
              <a:buChar char="-"/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Dùng từ chưa chính xác, còn liệt kê, chưa sử dụng câu miêu tả.</a:t>
            </a:r>
          </a:p>
          <a:p>
            <a:pPr>
              <a:buFontTx/>
              <a:buChar char="-"/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Bài làm thiếu phần kết bài.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1600200" y="533400"/>
            <a:ext cx="614997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Arial"/>
                <a:cs typeface="Arial"/>
              </a:rPr>
              <a:t>Nhận xét chung kết quả bài làm của lớp.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  <p:bldP spid="11268" grpId="0" autoUpdateAnimBg="0"/>
      <p:bldP spid="11269" grpId="0" autoUpdateAnimBg="0"/>
      <p:bldP spid="1127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457200" y="838200"/>
            <a:ext cx="0" cy="5791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381000" y="6400800"/>
            <a:ext cx="8382000" cy="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1066800" y="685800"/>
            <a:ext cx="8077200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8763000" y="228600"/>
            <a:ext cx="0" cy="57912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685800" y="2743200"/>
            <a:ext cx="0" cy="35814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381000" y="5943600"/>
            <a:ext cx="33289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381000" y="6019800"/>
            <a:ext cx="3810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914400" y="2819400"/>
            <a:ext cx="0" cy="3505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838200" y="2895600"/>
            <a:ext cx="0" cy="33528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1066800" y="838200"/>
            <a:ext cx="502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80322" dir="20493903" algn="ctr" rotWithShape="0">
              <a:srgbClr val="FFFF00"/>
            </a:outerShdw>
          </a:effectLst>
        </p:spPr>
        <p:txBody>
          <a:bodyPr anchor="ctr"/>
          <a:lstStyle/>
          <a:p>
            <a:pPr>
              <a:buFont typeface="Wingdings" pitchFamily="2" charset="2"/>
              <a:buChar char="v"/>
              <a:defRPr/>
            </a:pPr>
            <a:r>
              <a:rPr lang="en-US" sz="4400" b="1"/>
              <a:t>Thống kê điểm: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2971800" y="1752600"/>
            <a:ext cx="38560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/>
              <a:t> Điểm 9: ? bài</a:t>
            </a:r>
          </a:p>
        </p:txBody>
      </p:sp>
      <p:sp>
        <p:nvSpPr>
          <p:cNvPr id="12307" name="Text Box 19"/>
          <p:cNvSpPr txBox="1">
            <a:spLocks noChangeArrowheads="1"/>
          </p:cNvSpPr>
          <p:nvPr/>
        </p:nvSpPr>
        <p:spPr bwMode="auto">
          <a:xfrm>
            <a:off x="3048000" y="2590800"/>
            <a:ext cx="3698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/>
              <a:t>Điểm 8: ? bài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3124200" y="3352800"/>
            <a:ext cx="3698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/>
              <a:t>Điểm 7: ? bài</a:t>
            </a:r>
          </a:p>
        </p:txBody>
      </p:sp>
      <p:sp>
        <p:nvSpPr>
          <p:cNvPr id="12309" name="Text Box 21"/>
          <p:cNvSpPr txBox="1">
            <a:spLocks noChangeArrowheads="1"/>
          </p:cNvSpPr>
          <p:nvPr/>
        </p:nvSpPr>
        <p:spPr bwMode="auto">
          <a:xfrm>
            <a:off x="3098800" y="4140200"/>
            <a:ext cx="36988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/>
              <a:t>Điểm 6: ? bài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 autoUpdateAnimBg="0"/>
      <p:bldP spid="12306" grpId="0"/>
      <p:bldP spid="12307" grpId="0"/>
      <p:bldP spid="12308" grpId="0"/>
      <p:bldP spid="123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0" y="1143000"/>
            <a:ext cx="9144000" cy="3124200"/>
          </a:xfrm>
          <a:prstGeom prst="wedgeEllipseCallout">
            <a:avLst>
              <a:gd name="adj1" fmla="val -5574"/>
              <a:gd name="adj2" fmla="val -49542"/>
            </a:avLst>
          </a:prstGeom>
          <a:noFill/>
          <a:ln w="9525">
            <a:solidFill>
              <a:srgbClr val="0099FF"/>
            </a:solidFill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99FF"/>
            </a:extrusionClr>
          </a:sp3d>
        </p:spPr>
        <p:txBody>
          <a:bodyPr>
            <a:flatTx/>
          </a:bodyPr>
          <a:lstStyle/>
          <a:p>
            <a:pPr algn="ctr">
              <a:defRPr/>
            </a:pPr>
            <a:endParaRPr lang="en-US" sz="36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1524000" y="1676400"/>
            <a:ext cx="6305550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Hướng dẫn học sinh sửa bài</a:t>
            </a:r>
            <a:endParaRPr lang="en-US" sz="4400" b="1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6600"/>
              </a:solidFill>
              <a:latin typeface="Arial"/>
              <a:cs typeface="Arial"/>
            </a:endParaRP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228600" y="4572000"/>
            <a:ext cx="8915400" cy="2057400"/>
            <a:chOff x="1156" y="2069"/>
            <a:chExt cx="4010" cy="1702"/>
          </a:xfrm>
        </p:grpSpPr>
        <p:grpSp>
          <p:nvGrpSpPr>
            <p:cNvPr id="11269" name="Group 24"/>
            <p:cNvGrpSpPr>
              <a:grpSpLocks/>
            </p:cNvGrpSpPr>
            <p:nvPr/>
          </p:nvGrpSpPr>
          <p:grpSpPr bwMode="auto">
            <a:xfrm rot="896949">
              <a:off x="2517" y="2160"/>
              <a:ext cx="1152" cy="1248"/>
              <a:chOff x="1968" y="1152"/>
              <a:chExt cx="1829" cy="2688"/>
            </a:xfrm>
          </p:grpSpPr>
          <p:pic>
            <p:nvPicPr>
              <p:cNvPr id="11305" name="Picture 25" descr="hoahong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12" y="1152"/>
                <a:ext cx="1301" cy="2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306" name="Group 26"/>
              <p:cNvGrpSpPr>
                <a:grpSpLocks/>
              </p:cNvGrpSpPr>
              <p:nvPr/>
            </p:nvGrpSpPr>
            <p:grpSpPr bwMode="auto">
              <a:xfrm>
                <a:off x="1968" y="1296"/>
                <a:ext cx="1829" cy="2256"/>
                <a:chOff x="1968" y="1296"/>
                <a:chExt cx="1829" cy="2256"/>
              </a:xfrm>
            </p:grpSpPr>
            <p:pic>
              <p:nvPicPr>
                <p:cNvPr id="11307" name="Picture 27" descr="hoahong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-1466575">
                  <a:off x="2112" y="1776"/>
                  <a:ext cx="800" cy="1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08" name="Picture 28" descr="hoahong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724743">
                  <a:off x="2304" y="1296"/>
                  <a:ext cx="1301" cy="18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09" name="Picture 29" descr="hoahong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-1466575">
                  <a:off x="1968" y="2304"/>
                  <a:ext cx="800" cy="1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10" name="Picture 30" descr="hoahong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78134">
                  <a:off x="2496" y="1680"/>
                  <a:ext cx="1301" cy="18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1270" name="Group 24"/>
            <p:cNvGrpSpPr>
              <a:grpSpLocks/>
            </p:cNvGrpSpPr>
            <p:nvPr/>
          </p:nvGrpSpPr>
          <p:grpSpPr bwMode="auto">
            <a:xfrm rot="896949">
              <a:off x="1156" y="2069"/>
              <a:ext cx="1152" cy="1248"/>
              <a:chOff x="1968" y="1152"/>
              <a:chExt cx="1829" cy="2688"/>
            </a:xfrm>
          </p:grpSpPr>
          <p:pic>
            <p:nvPicPr>
              <p:cNvPr id="11299" name="Picture 25" descr="hoahong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12" y="1152"/>
                <a:ext cx="1301" cy="2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300" name="Group 26"/>
              <p:cNvGrpSpPr>
                <a:grpSpLocks/>
              </p:cNvGrpSpPr>
              <p:nvPr/>
            </p:nvGrpSpPr>
            <p:grpSpPr bwMode="auto">
              <a:xfrm>
                <a:off x="1968" y="1296"/>
                <a:ext cx="1829" cy="2256"/>
                <a:chOff x="1968" y="1296"/>
                <a:chExt cx="1829" cy="2256"/>
              </a:xfrm>
            </p:grpSpPr>
            <p:pic>
              <p:nvPicPr>
                <p:cNvPr id="11301" name="Picture 27" descr="hoahong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-1466575">
                  <a:off x="2112" y="1776"/>
                  <a:ext cx="800" cy="1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02" name="Picture 28" descr="hoahong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724743">
                  <a:off x="2304" y="1296"/>
                  <a:ext cx="1301" cy="18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03" name="Picture 29" descr="hoahong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-1466575">
                  <a:off x="1968" y="2304"/>
                  <a:ext cx="800" cy="1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304" name="Picture 30" descr="hoahong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78134">
                  <a:off x="2496" y="1680"/>
                  <a:ext cx="1301" cy="18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1271" name="Group 24"/>
            <p:cNvGrpSpPr>
              <a:grpSpLocks/>
            </p:cNvGrpSpPr>
            <p:nvPr/>
          </p:nvGrpSpPr>
          <p:grpSpPr bwMode="auto">
            <a:xfrm rot="896949">
              <a:off x="4014" y="2115"/>
              <a:ext cx="1152" cy="1248"/>
              <a:chOff x="1968" y="1152"/>
              <a:chExt cx="1829" cy="2688"/>
            </a:xfrm>
          </p:grpSpPr>
          <p:pic>
            <p:nvPicPr>
              <p:cNvPr id="11293" name="Picture 25" descr="hoahong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12" y="1152"/>
                <a:ext cx="1301" cy="2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294" name="Group 26"/>
              <p:cNvGrpSpPr>
                <a:grpSpLocks/>
              </p:cNvGrpSpPr>
              <p:nvPr/>
            </p:nvGrpSpPr>
            <p:grpSpPr bwMode="auto">
              <a:xfrm>
                <a:off x="1968" y="1296"/>
                <a:ext cx="1829" cy="2256"/>
                <a:chOff x="1968" y="1296"/>
                <a:chExt cx="1829" cy="2256"/>
              </a:xfrm>
            </p:grpSpPr>
            <p:pic>
              <p:nvPicPr>
                <p:cNvPr id="11295" name="Picture 27" descr="hoahong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-1466575">
                  <a:off x="2112" y="1776"/>
                  <a:ext cx="800" cy="1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96" name="Picture 28" descr="hoahong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724743">
                  <a:off x="2304" y="1296"/>
                  <a:ext cx="1301" cy="18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97" name="Picture 29" descr="hoahong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-1466575">
                  <a:off x="1968" y="2304"/>
                  <a:ext cx="800" cy="1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98" name="Picture 30" descr="hoahong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78134">
                  <a:off x="2496" y="1680"/>
                  <a:ext cx="1301" cy="18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1272" name="Group 24"/>
            <p:cNvGrpSpPr>
              <a:grpSpLocks/>
            </p:cNvGrpSpPr>
            <p:nvPr/>
          </p:nvGrpSpPr>
          <p:grpSpPr bwMode="auto">
            <a:xfrm rot="896949">
              <a:off x="1565" y="2523"/>
              <a:ext cx="1152" cy="1248"/>
              <a:chOff x="1968" y="1152"/>
              <a:chExt cx="1829" cy="2688"/>
            </a:xfrm>
          </p:grpSpPr>
          <p:pic>
            <p:nvPicPr>
              <p:cNvPr id="11287" name="Picture 25" descr="hoahong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12" y="1152"/>
                <a:ext cx="1301" cy="2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288" name="Group 26"/>
              <p:cNvGrpSpPr>
                <a:grpSpLocks/>
              </p:cNvGrpSpPr>
              <p:nvPr/>
            </p:nvGrpSpPr>
            <p:grpSpPr bwMode="auto">
              <a:xfrm>
                <a:off x="1968" y="1296"/>
                <a:ext cx="1829" cy="2256"/>
                <a:chOff x="1968" y="1296"/>
                <a:chExt cx="1829" cy="2256"/>
              </a:xfrm>
            </p:grpSpPr>
            <p:pic>
              <p:nvPicPr>
                <p:cNvPr id="11289" name="Picture 27" descr="hoahong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-1466575">
                  <a:off x="2112" y="1776"/>
                  <a:ext cx="800" cy="1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90" name="Picture 28" descr="hoahong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724743">
                  <a:off x="2304" y="1296"/>
                  <a:ext cx="1301" cy="18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91" name="Picture 29" descr="hoahong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-1466575">
                  <a:off x="1968" y="2304"/>
                  <a:ext cx="800" cy="1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92" name="Picture 30" descr="hoahong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78134">
                  <a:off x="2496" y="1680"/>
                  <a:ext cx="1301" cy="18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1273" name="Group 24"/>
            <p:cNvGrpSpPr>
              <a:grpSpLocks/>
            </p:cNvGrpSpPr>
            <p:nvPr/>
          </p:nvGrpSpPr>
          <p:grpSpPr bwMode="auto">
            <a:xfrm rot="896949">
              <a:off x="2562" y="2432"/>
              <a:ext cx="1152" cy="1248"/>
              <a:chOff x="1968" y="1152"/>
              <a:chExt cx="1829" cy="2688"/>
            </a:xfrm>
          </p:grpSpPr>
          <p:pic>
            <p:nvPicPr>
              <p:cNvPr id="11281" name="Picture 25" descr="hoahong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12" y="1152"/>
                <a:ext cx="1301" cy="2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282" name="Group 26"/>
              <p:cNvGrpSpPr>
                <a:grpSpLocks/>
              </p:cNvGrpSpPr>
              <p:nvPr/>
            </p:nvGrpSpPr>
            <p:grpSpPr bwMode="auto">
              <a:xfrm>
                <a:off x="1968" y="1296"/>
                <a:ext cx="1829" cy="2256"/>
                <a:chOff x="1968" y="1296"/>
                <a:chExt cx="1829" cy="2256"/>
              </a:xfrm>
            </p:grpSpPr>
            <p:pic>
              <p:nvPicPr>
                <p:cNvPr id="11283" name="Picture 27" descr="hoahong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-1466575">
                  <a:off x="2112" y="1776"/>
                  <a:ext cx="800" cy="1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84" name="Picture 28" descr="hoahong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724743">
                  <a:off x="2304" y="1296"/>
                  <a:ext cx="1301" cy="18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85" name="Picture 29" descr="hoahong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-1466575">
                  <a:off x="1968" y="2304"/>
                  <a:ext cx="800" cy="1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86" name="Picture 30" descr="hoahong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78134">
                  <a:off x="2496" y="1680"/>
                  <a:ext cx="1301" cy="18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1274" name="Group 24"/>
            <p:cNvGrpSpPr>
              <a:grpSpLocks/>
            </p:cNvGrpSpPr>
            <p:nvPr/>
          </p:nvGrpSpPr>
          <p:grpSpPr bwMode="auto">
            <a:xfrm rot="896949">
              <a:off x="3424" y="2387"/>
              <a:ext cx="1152" cy="1248"/>
              <a:chOff x="1968" y="1152"/>
              <a:chExt cx="1829" cy="2688"/>
            </a:xfrm>
          </p:grpSpPr>
          <p:pic>
            <p:nvPicPr>
              <p:cNvPr id="11275" name="Picture 25" descr="hoahong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12" y="1152"/>
                <a:ext cx="1301" cy="2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1276" name="Group 26"/>
              <p:cNvGrpSpPr>
                <a:grpSpLocks/>
              </p:cNvGrpSpPr>
              <p:nvPr/>
            </p:nvGrpSpPr>
            <p:grpSpPr bwMode="auto">
              <a:xfrm>
                <a:off x="1968" y="1296"/>
                <a:ext cx="1829" cy="2256"/>
                <a:chOff x="1968" y="1296"/>
                <a:chExt cx="1829" cy="2256"/>
              </a:xfrm>
            </p:grpSpPr>
            <p:pic>
              <p:nvPicPr>
                <p:cNvPr id="11277" name="Picture 27" descr="hoahong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-1466575">
                  <a:off x="2112" y="1776"/>
                  <a:ext cx="800" cy="1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78" name="Picture 28" descr="hoahong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724743">
                  <a:off x="2304" y="1296"/>
                  <a:ext cx="1301" cy="18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79" name="Picture 29" descr="hoahong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-1466575">
                  <a:off x="1968" y="2304"/>
                  <a:ext cx="800" cy="11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1280" name="Picture 30" descr="hoahong"/>
                <p:cNvPicPr>
                  <a:picLocks noChangeAspect="1" noChangeArrowheads="1" noCrop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 rot="1078134">
                  <a:off x="2496" y="1680"/>
                  <a:ext cx="1301" cy="18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OG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252538" y="3397250"/>
            <a:ext cx="2554287" cy="977900"/>
          </a:xfrm>
          <a:noFill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562600" y="609600"/>
            <a:ext cx="2514600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solidFill>
                <a:srgbClr val="FFFF99"/>
              </a:solidFill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609600" y="0"/>
            <a:ext cx="8534400" cy="4495800"/>
          </a:xfrm>
          <a:prstGeom prst="cloudCallout">
            <a:avLst>
              <a:gd name="adj1" fmla="val -26227"/>
              <a:gd name="adj2" fmla="val 74116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84582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532"/>
              </a:avLst>
            </a:prstTxWarp>
          </a:bodyPr>
          <a:lstStyle/>
          <a:p>
            <a:pPr algn="ctr"/>
            <a:endParaRPr lang="vi-VN" b="1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prstShdw prst="shdw17" dist="17961" dir="13500000">
                  <a:srgbClr val="990000"/>
                </a:prstShdw>
              </a:effectLst>
              <a:latin typeface="Arial"/>
              <a:cs typeface="Arial"/>
            </a:endParaRPr>
          </a:p>
          <a:p>
            <a:pPr algn="ctr"/>
            <a:r>
              <a:rPr lang="vi-VN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7" dist="17961" dir="13500000">
                    <a:srgbClr val="990000"/>
                  </a:prstShdw>
                </a:effectLst>
                <a:latin typeface="Arial"/>
                <a:cs typeface="Arial"/>
              </a:rPr>
              <a:t> Tìm hiểu đề bài</a:t>
            </a:r>
            <a:endParaRPr lang="en-US" b="1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prstShdw prst="shdw17" dist="17961" dir="13500000">
                  <a:srgbClr val="990000"/>
                </a:prstShdw>
              </a:effectLst>
              <a:latin typeface="Arial"/>
              <a:cs typeface="Arial"/>
            </a:endParaRPr>
          </a:p>
        </p:txBody>
      </p:sp>
      <p:pic>
        <p:nvPicPr>
          <p:cNvPr id="12294" name="Picture 7" descr="j0232133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04800" y="4735513"/>
            <a:ext cx="2068513" cy="2122487"/>
          </a:xfr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N1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LN1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91288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81000" y="685800"/>
            <a:ext cx="876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 Đề bài:</a:t>
            </a:r>
            <a:r>
              <a:rPr lang="en-US" sz="2400" b="1">
                <a:solidFill>
                  <a:srgbClr val="FF3300"/>
                </a:solidFill>
              </a:rPr>
              <a:t>  </a:t>
            </a:r>
            <a:r>
              <a:rPr lang="en-US" sz="3200" b="1"/>
              <a:t>Tả con vật nuôi trong nhà.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895600" y="5638800"/>
            <a:ext cx="1600200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solidFill>
                <a:srgbClr val="0000FF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28600" y="31242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</a:rPr>
              <a:t> 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28600" y="31242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</a:rPr>
              <a:t> 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28600" y="31242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3300"/>
                </a:solidFill>
              </a:rPr>
              <a:t> 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20700" y="1752600"/>
            <a:ext cx="617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- Bài văn thuộc thể loại nào ?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09600" y="2590800"/>
            <a:ext cx="617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- Đối tượng miêu tả ?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85800" y="3505200"/>
            <a:ext cx="617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- Phạm vi miêu tả ?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019800" y="17526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</a:rPr>
              <a:t>Văn miêu tả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4419600" y="3492500"/>
            <a:ext cx="472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</a:rPr>
              <a:t>Con vật nuôi trong nhà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800600" y="2514600"/>
            <a:ext cx="2667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</a:rPr>
              <a:t>Loài vật</a:t>
            </a:r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2717800" y="1181100"/>
            <a:ext cx="990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3924300" y="1193800"/>
            <a:ext cx="25908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609600" y="4572000"/>
            <a:ext cx="6172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- Đọc dàn bài chung tả con vật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  <p:bldP spid="16394" grpId="0"/>
      <p:bldP spid="16395" grpId="0"/>
      <p:bldP spid="16396" grpId="0"/>
      <p:bldP spid="16397" grpId="0"/>
      <p:bldP spid="16398" grpId="0"/>
      <p:bldP spid="16399" grpId="0" animBg="1"/>
      <p:bldP spid="16400" grpId="0" animBg="1"/>
      <p:bldP spid="164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OG"/>
          <p:cNvPicPr>
            <a:picLocks noChangeAspect="1" noChangeArrowheads="1"/>
          </p:cNvPicPr>
          <p:nvPr>
            <p:ph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2563813"/>
            <a:ext cx="9144000" cy="4294187"/>
          </a:xfrm>
          <a:noFill/>
        </p:spPr>
      </p:pic>
      <p:pic>
        <p:nvPicPr>
          <p:cNvPr id="14339" name="Picture 3" descr="j02321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438400"/>
            <a:ext cx="26511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562600" y="609600"/>
            <a:ext cx="2514600" cy="3365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>
              <a:solidFill>
                <a:srgbClr val="FFFF99"/>
              </a:solidFill>
            </a:endParaRP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2667000" y="228600"/>
            <a:ext cx="6477000" cy="3505200"/>
          </a:xfrm>
          <a:prstGeom prst="cloudCallout">
            <a:avLst>
              <a:gd name="adj1" fmla="val -28259"/>
              <a:gd name="adj2" fmla="val 35190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3124200" y="1371600"/>
            <a:ext cx="5791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prstShdw prst="shdw17" dist="17961" dir="13500000">
                    <a:srgbClr val="999999"/>
                  </a:prstShdw>
                </a:effectLst>
                <a:latin typeface="Arial"/>
                <a:cs typeface="Arial"/>
              </a:rPr>
              <a:t>HƯỚNG DẪN HỌC SINH SỬA BÀI</a:t>
            </a:r>
            <a:endParaRPr lang="en-US" b="1" kern="1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effectLst>
                <a:prstShdw prst="shdw17" dist="17961" dir="13500000">
                  <a:srgbClr val="999999"/>
                </a:prstShdw>
              </a:effectLst>
              <a:latin typeface="Arial"/>
              <a:cs typeface="Arial"/>
            </a:endParaRPr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0" y="381000"/>
            <a:ext cx="3581400" cy="0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V="1">
            <a:off x="457200" y="228600"/>
            <a:ext cx="0" cy="2362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>
            <a:spAutoFit/>
            <a:flatTx/>
          </a:bodyPr>
          <a:lstStyle/>
          <a:p>
            <a:endParaRPr lang="en-US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85" name="Group 29"/>
          <p:cNvGraphicFramePr>
            <a:graphicFrameLocks noGrp="1"/>
          </p:cNvGraphicFramePr>
          <p:nvPr/>
        </p:nvGraphicFramePr>
        <p:xfrm>
          <a:off x="381000" y="1752600"/>
          <a:ext cx="8458200" cy="4287838"/>
        </p:xfrm>
        <a:graphic>
          <a:graphicData uri="http://schemas.openxmlformats.org/drawingml/2006/table">
            <a:tbl>
              <a:tblPr/>
              <a:tblGrid>
                <a:gridCol w="3276600"/>
                <a:gridCol w="51816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Lỗi sai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Sửa lại cho đúng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1203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4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79" name="WordArt 19"/>
          <p:cNvSpPr>
            <a:spLocks noChangeArrowheads="1" noChangeShapeType="1" noTextEdit="1"/>
          </p:cNvSpPr>
          <p:nvPr/>
        </p:nvSpPr>
        <p:spPr bwMode="auto">
          <a:xfrm>
            <a:off x="2133600" y="609600"/>
            <a:ext cx="3962400" cy="624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Chính tả</a:t>
            </a:r>
          </a:p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  <a:p>
            <a:pPr algn="ctr"/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381000" y="2514600"/>
            <a:ext cx="3124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Con mèo nhà em có bộ dia rất dài.</a:t>
            </a:r>
            <a:r>
              <a:rPr lang="en-US" sz="2800"/>
              <a:t>.</a:t>
            </a: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990600" y="3378200"/>
            <a:ext cx="838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4114800" y="2667000"/>
            <a:ext cx="3581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bộ ria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457200" y="3759200"/>
            <a:ext cx="2895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Chú rùa có cái mỏ rất xinh.</a:t>
            </a:r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457200" y="4648200"/>
            <a:ext cx="609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4114800" y="39624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cái mồm</a:t>
            </a: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457200" y="4953000"/>
            <a:ext cx="2895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Nó ăn ngồm ngòn.</a:t>
            </a:r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 flipV="1">
            <a:off x="495300" y="5829300"/>
            <a:ext cx="838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4038600" y="5181600"/>
            <a:ext cx="320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ngồm ngoàm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6" grpId="0"/>
      <p:bldP spid="19477" grpId="0" animBg="1"/>
      <p:bldP spid="19478" grpId="0"/>
      <p:bldP spid="19479" grpId="0"/>
      <p:bldP spid="19480" grpId="0" animBg="1"/>
      <p:bldP spid="19481" grpId="0"/>
      <p:bldP spid="19482" grpId="0"/>
      <p:bldP spid="19483" grpId="0" animBg="1"/>
      <p:bldP spid="19484" grpId="0"/>
    </p:bld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db2004c019l">
  <a:themeElements>
    <a:clrScheme name="cdb2004c019l 3">
      <a:dk1>
        <a:srgbClr val="000066"/>
      </a:dk1>
      <a:lt1>
        <a:srgbClr val="FFFFFF"/>
      </a:lt1>
      <a:dk2>
        <a:srgbClr val="58A252"/>
      </a:dk2>
      <a:lt2>
        <a:srgbClr val="B2B2B2"/>
      </a:lt2>
      <a:accent1>
        <a:srgbClr val="0066FF"/>
      </a:accent1>
      <a:accent2>
        <a:srgbClr val="2C95A0"/>
      </a:accent2>
      <a:accent3>
        <a:srgbClr val="FFFFFF"/>
      </a:accent3>
      <a:accent4>
        <a:srgbClr val="000056"/>
      </a:accent4>
      <a:accent5>
        <a:srgbClr val="AAB8FF"/>
      </a:accent5>
      <a:accent6>
        <a:srgbClr val="278791"/>
      </a:accent6>
      <a:hlink>
        <a:srgbClr val="35BBE5"/>
      </a:hlink>
      <a:folHlink>
        <a:srgbClr val="872ECA"/>
      </a:folHlink>
    </a:clrScheme>
    <a:fontScheme name="cdb2004c019l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db2004c019l 1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33CCCC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ADE2E2"/>
        </a:accent5>
        <a:accent6>
          <a:srgbClr val="008AB9"/>
        </a:accent6>
        <a:hlink>
          <a:srgbClr val="6A9EB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19l 2">
        <a:dk1>
          <a:srgbClr val="000066"/>
        </a:dk1>
        <a:lt1>
          <a:srgbClr val="FFFFFF"/>
        </a:lt1>
        <a:dk2>
          <a:srgbClr val="415CB3"/>
        </a:dk2>
        <a:lt2>
          <a:srgbClr val="B2B2B2"/>
        </a:lt2>
        <a:accent1>
          <a:srgbClr val="55AEEB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B4D3F3"/>
        </a:accent5>
        <a:accent6>
          <a:srgbClr val="E78A2D"/>
        </a:accent6>
        <a:hlink>
          <a:srgbClr val="4D7AB5"/>
        </a:hlink>
        <a:folHlink>
          <a:srgbClr val="99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19l 3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0066FF"/>
        </a:accent1>
        <a:accent2>
          <a:srgbClr val="2C95A0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78791"/>
        </a:accent6>
        <a:hlink>
          <a:srgbClr val="35BBE5"/>
        </a:hlink>
        <a:folHlink>
          <a:srgbClr val="872E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19l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66FF3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19l 5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66FF3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520</Words>
  <Application>Microsoft Office PowerPoint</Application>
  <PresentationFormat>On-screen Show (4:3)</PresentationFormat>
  <Paragraphs>109</Paragraphs>
  <Slides>15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Verdana</vt:lpstr>
      <vt:lpstr>Wingdings</vt:lpstr>
      <vt:lpstr>Tahoma</vt:lpstr>
      <vt:lpstr>Times New Roman</vt:lpstr>
      <vt:lpstr>Profile</vt:lpstr>
      <vt:lpstr>Blends</vt:lpstr>
      <vt:lpstr>cdb2004c019l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CSTeam</cp:lastModifiedBy>
  <cp:revision>21</cp:revision>
  <dcterms:created xsi:type="dcterms:W3CDTF">2009-12-11T04:06:57Z</dcterms:created>
  <dcterms:modified xsi:type="dcterms:W3CDTF">2016-06-30T02:06:02Z</dcterms:modified>
</cp:coreProperties>
</file>